
<file path=[Content_Types].xml><?xml version="1.0" encoding="utf-8"?>
<Types xmlns="http://schemas.openxmlformats.org/package/2006/content-types">
  <Default Extension="bin"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7" r:id="rId2"/>
    <p:sldId id="263" r:id="rId3"/>
    <p:sldId id="258" r:id="rId4"/>
    <p:sldId id="261" r:id="rId5"/>
    <p:sldId id="262" r:id="rId6"/>
    <p:sldId id="264" r:id="rId7"/>
    <p:sldId id="265" r:id="rId8"/>
    <p:sldId id="266" r:id="rId9"/>
    <p:sldId id="267" r:id="rId10"/>
    <p:sldId id="268" r:id="rId11"/>
    <p:sldId id="269" r:id="rId12"/>
    <p:sldId id="270"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6" d="100"/>
          <a:sy n="76" d="100"/>
        </p:scale>
        <p:origin x="-336"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71D1CD-FF7E-C143-8BAB-0835DB7834DE}" type="datetimeFigureOut">
              <a:rPr lang="en-US" smtClean="0"/>
              <a:t>5/12/2015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6FFF79-FCEB-544C-B455-FCAA80B5D104}" type="slidenum">
              <a:rPr lang="en-US" smtClean="0"/>
              <a:t>‹#›</a:t>
            </a:fld>
            <a:endParaRPr lang="en-US"/>
          </a:p>
        </p:txBody>
      </p:sp>
    </p:spTree>
    <p:extLst>
      <p:ext uri="{BB962C8B-B14F-4D97-AF65-F5344CB8AC3E}">
        <p14:creationId xmlns:p14="http://schemas.microsoft.com/office/powerpoint/2010/main" val="36488192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a:p>
        </p:txBody>
      </p:sp>
      <p:sp>
        <p:nvSpPr>
          <p:cNvPr id="19" name="Footer Placeholder 18"/>
          <p:cNvSpPr>
            <a:spLocks noGrp="1"/>
          </p:cNvSpPr>
          <p:nvPr>
            <p:ph type="ftr" sz="quarter" idx="11"/>
          </p:nvPr>
        </p:nvSpPr>
        <p:spPr/>
        <p:txBody>
          <a:bodyPr/>
          <a:lstStyle/>
          <a:p>
            <a:endParaRPr kumimoji="0" lang="en-US"/>
          </a:p>
        </p:txBody>
      </p:sp>
      <p:sp>
        <p:nvSpPr>
          <p:cNvPr id="27" name="Slide Number Placeholder 2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dirty="0"/>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a:p>
        </p:txBody>
      </p:sp>
      <p:sp>
        <p:nvSpPr>
          <p:cNvPr id="8" name="Slide Number Placeholder 7"/>
          <p:cNvSpPr>
            <a:spLocks noGrp="1"/>
          </p:cNvSpPr>
          <p:nvPr>
            <p:ph type="sldNum" sz="quarter" idx="11"/>
          </p:nvPr>
        </p:nvSpPr>
        <p:spPr/>
        <p:txBody>
          <a:bodyPr/>
          <a:lstStyle/>
          <a:p>
            <a:fld id="{2AA957AF-53C0-420B-9C2D-77DB1416566C}" type="slidenum">
              <a:rPr kumimoji="0" lang="en-US" smtClean="0"/>
              <a:pPr eaLnBrk="1" latinLnBrk="0" hangingPunct="1"/>
              <a:t>‹#›</a:t>
            </a:fld>
            <a:endParaRPr kumimoji="0" lang="en-US"/>
          </a:p>
        </p:txBody>
      </p:sp>
      <p:sp>
        <p:nvSpPr>
          <p:cNvPr id="9" name="Footer Placeholder 8"/>
          <p:cNvSpPr>
            <a:spLocks noGrp="1"/>
          </p:cNvSpPr>
          <p:nvPr>
            <p:ph type="ftr" sz="quarter" idx="12"/>
          </p:nvPr>
        </p:nvSpPr>
        <p:spPr/>
        <p:txBody>
          <a:bodyPr/>
          <a:lstStyle/>
          <a:p>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5/12/2015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156448" y="6422064"/>
            <a:ext cx="762000" cy="365125"/>
          </a:xfrm>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pPr eaLnBrk="1" latinLnBrk="0" hangingPunct="1"/>
            <a:fld id="{E637BB6B-EE1B-48FB-8575-0D55C373DE88}" type="datetimeFigureOut">
              <a:rPr lang="en-US" smtClean="0"/>
              <a:pPr eaLnBrk="1" latinLnBrk="0" hangingPunct="1"/>
              <a:t>5/12/2015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eaLnBrk="1" latinLnBrk="0" hangingPunct="1"/>
            <a:fld id="{E637BB6B-EE1B-48FB-8575-0D55C373DE88}" type="datetimeFigureOut">
              <a:rPr lang="en-US" smtClean="0"/>
              <a:pPr eaLnBrk="1" latinLnBrk="0" hangingPunct="1"/>
              <a:t>5/12/2015</a:t>
            </a:fld>
            <a:endParaRPr lang="en-US" sz="1000">
              <a:solidFill>
                <a:schemeClr val="tx2">
                  <a:shade val="50000"/>
                </a:scheme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lgn="ctr" eaLnBrk="1" latinLnBrk="0" hangingPunct="1"/>
            <a:endParaRPr kumimoji="0" lang="en-US" sz="1000" dirty="0">
              <a:solidFill>
                <a:schemeClr val="tx2">
                  <a:shade val="50000"/>
                </a:scheme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2AA957AF-53C0-420B-9C2D-77DB1416566C}" type="slidenum">
              <a:rPr kumimoji="0" lang="en-US" smtClean="0"/>
              <a:pPr eaLnBrk="1" latinLnBrk="0" hangingPunct="1"/>
              <a:t>‹#›</a:t>
            </a:fld>
            <a:endParaRPr kumimoji="0" lang="en-US" sz="1000" dirty="0">
              <a:solidFill>
                <a:schemeClr val="tx2">
                  <a:shade val="50000"/>
                </a:scheme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8124" y="2003087"/>
            <a:ext cx="6480048" cy="3108799"/>
          </a:xfrm>
        </p:spPr>
        <p:txBody>
          <a:bodyPr>
            <a:normAutofit/>
          </a:bodyPr>
          <a:lstStyle/>
          <a:p>
            <a:pPr algn="l"/>
            <a:r>
              <a:rPr lang="en-US" sz="2800" dirty="0" smtClean="0"/>
              <a:t>Lesson 11</a:t>
            </a:r>
            <a:br>
              <a:rPr lang="en-US" sz="2800" dirty="0" smtClean="0"/>
            </a:br>
            <a:r>
              <a:rPr lang="en-US" sz="2800" u="sng" dirty="0" smtClean="0"/>
              <a:t>Objective: </a:t>
            </a:r>
            <a:r>
              <a:rPr lang="en-US" sz="2800" dirty="0" smtClean="0"/>
              <a:t>Find the area  of rectangles with Mixed-by-mixed and Fraction-by-fraction lengths by tiling, record by drawing, and relate to fraction multiplication</a:t>
            </a:r>
            <a:endParaRPr lang="en-US" sz="2800" dirty="0"/>
          </a:p>
        </p:txBody>
      </p:sp>
      <p:sp>
        <p:nvSpPr>
          <p:cNvPr id="3" name="Subtitle 2"/>
          <p:cNvSpPr>
            <a:spLocks noGrp="1"/>
          </p:cNvSpPr>
          <p:nvPr>
            <p:ph type="subTitle" idx="1"/>
          </p:nvPr>
        </p:nvSpPr>
        <p:spPr>
          <a:xfrm>
            <a:off x="433050" y="878544"/>
            <a:ext cx="6480048" cy="682895"/>
          </a:xfrm>
        </p:spPr>
        <p:txBody>
          <a:bodyPr/>
          <a:lstStyle/>
          <a:p>
            <a:pPr algn="l"/>
            <a:r>
              <a:rPr lang="en-US" dirty="0" smtClean="0"/>
              <a:t>By the end of the lesson you will be able to…</a:t>
            </a:r>
            <a:endParaRPr lang="en-US" dirty="0"/>
          </a:p>
        </p:txBody>
      </p:sp>
      <p:sp>
        <p:nvSpPr>
          <p:cNvPr id="4" name="Footer Placeholder 3"/>
          <p:cNvSpPr>
            <a:spLocks noGrp="1"/>
          </p:cNvSpPr>
          <p:nvPr>
            <p:ph type="ftr" sz="quarter" idx="11"/>
          </p:nvPr>
        </p:nvSpPr>
        <p:spPr>
          <a:xfrm>
            <a:off x="6913098" y="6370556"/>
            <a:ext cx="2158419" cy="365125"/>
          </a:xfrm>
        </p:spPr>
        <p:txBody>
          <a:bodyPr/>
          <a:lstStyle/>
          <a:p>
            <a:r>
              <a:rPr lang="en-US" dirty="0" smtClean="0">
                <a:solidFill>
                  <a:schemeClr val="tx1"/>
                </a:solidFill>
              </a:rPr>
              <a:t>5th Grade Module 5</a:t>
            </a:r>
          </a:p>
          <a:p>
            <a:r>
              <a:rPr lang="en-US" smtClean="0">
                <a:solidFill>
                  <a:schemeClr val="tx1"/>
                </a:solidFill>
              </a:rPr>
              <a:t>Lesson 11</a:t>
            </a:r>
            <a:endParaRPr lang="en-US" dirty="0" smtClean="0">
              <a:solidFill>
                <a:schemeClr val="tx1"/>
              </a:solidFill>
            </a:endParaRP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25307665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874" y="355142"/>
            <a:ext cx="7467600" cy="4304747"/>
          </a:xfrm>
        </p:spPr>
        <p:txBody>
          <a:bodyPr>
            <a:normAutofit fontScale="90000"/>
          </a:bodyPr>
          <a:lstStyle/>
          <a:p>
            <a:r>
              <a:rPr lang="en-US" dirty="0" smtClean="0"/>
              <a:t>Ok detectives, you are prepared for the rest of the mission! Work with your group to find the length, width, and area of Rectangles B, </a:t>
            </a:r>
            <a:r>
              <a:rPr lang="en-US" dirty="0"/>
              <a:t>C</a:t>
            </a:r>
            <a:r>
              <a:rPr lang="en-US" dirty="0" smtClean="0"/>
              <a:t>, and D using Ms. Patty paper to help you!</a:t>
            </a:r>
            <a:endParaRPr lang="en-US" dirty="0"/>
          </a:p>
        </p:txBody>
      </p:sp>
      <p:sp>
        <p:nvSpPr>
          <p:cNvPr id="3" name="Content Placeholder 2"/>
          <p:cNvSpPr>
            <a:spLocks noGrp="1"/>
          </p:cNvSpPr>
          <p:nvPr>
            <p:ph idx="1"/>
          </p:nvPr>
        </p:nvSpPr>
        <p:spPr>
          <a:xfrm>
            <a:off x="457200" y="4799793"/>
            <a:ext cx="7467600" cy="1326370"/>
          </a:xfrm>
        </p:spPr>
        <p:txBody>
          <a:bodyPr>
            <a:normAutofit fontScale="62500" lnSpcReduction="20000"/>
          </a:bodyPr>
          <a:lstStyle/>
          <a:p>
            <a:r>
              <a:rPr lang="en-US" dirty="0" smtClean="0"/>
              <a:t>Record your findings on your Problem Set.</a:t>
            </a:r>
          </a:p>
          <a:p>
            <a:r>
              <a:rPr lang="en-US" dirty="0" smtClean="0"/>
              <a:t>Answer the last two questions (#5 &amp; 6) in the time remaining.</a:t>
            </a:r>
          </a:p>
          <a:p>
            <a:r>
              <a:rPr lang="en-US" dirty="0" smtClean="0"/>
              <a:t>You may record your tiling without drawing each tile if you wish!	</a:t>
            </a:r>
            <a:endParaRPr lang="en-US" dirty="0"/>
          </a:p>
        </p:txBody>
      </p:sp>
    </p:spTree>
    <p:extLst>
      <p:ext uri="{BB962C8B-B14F-4D97-AF65-F5344CB8AC3E}">
        <p14:creationId xmlns:p14="http://schemas.microsoft.com/office/powerpoint/2010/main" val="42416270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768601" y="6375169"/>
            <a:ext cx="5540188" cy="365125"/>
          </a:xfrm>
        </p:spPr>
        <p:txBody>
          <a:bodyPr/>
          <a:lstStyle/>
          <a:p>
            <a:r>
              <a:rPr lang="en-US" dirty="0" smtClean="0"/>
              <a:t>5th Grade Module 5- Lesson 11</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372114"/>
            <a:ext cx="8478982" cy="317009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000" dirty="0" smtClean="0"/>
              <a:t>Take 2 minutes to check your answers with your partner.</a:t>
            </a:r>
          </a:p>
          <a:p>
            <a:pPr marL="285750" indent="-285750">
              <a:buFont typeface="Arial"/>
              <a:buChar char="•"/>
            </a:pPr>
            <a:r>
              <a:rPr lang="en-US" sz="2000" dirty="0" smtClean="0"/>
              <a:t>Let’s share any insights you had while solving these problems.</a:t>
            </a:r>
          </a:p>
          <a:p>
            <a:pPr marL="285750" indent="-285750">
              <a:buFont typeface="Arial"/>
              <a:buChar char="•"/>
            </a:pPr>
            <a:endParaRPr lang="en-US" sz="2000" dirty="0"/>
          </a:p>
          <a:p>
            <a:pPr marL="742950" lvl="1" indent="-285750">
              <a:buFont typeface="Arial"/>
              <a:buChar char="•"/>
            </a:pPr>
            <a:r>
              <a:rPr lang="en-US" sz="2000" dirty="0" smtClean="0"/>
              <a:t>Compare the rectangles we tiled today to the rectangles we tiled yesterday? What do you notice? How did that change the way we had to tile?</a:t>
            </a:r>
          </a:p>
          <a:p>
            <a:pPr marL="742950" lvl="1" indent="-285750">
              <a:buFont typeface="Arial"/>
              <a:buChar char="•"/>
            </a:pPr>
            <a:r>
              <a:rPr lang="en-US" sz="2000" dirty="0" smtClean="0"/>
              <a:t>Which rectangles were the easiest to tile? Which was the hardest? Why?</a:t>
            </a:r>
          </a:p>
          <a:p>
            <a:pPr marL="742950" lvl="1" indent="-285750">
              <a:buFont typeface="Arial"/>
              <a:buChar char="•"/>
            </a:pPr>
            <a:r>
              <a:rPr lang="en-US" sz="2000" dirty="0" smtClean="0"/>
              <a:t>How could our work in Lessons 10 and 11 relate to a real world experience?</a:t>
            </a:r>
          </a:p>
        </p:txBody>
      </p:sp>
    </p:spTree>
    <p:extLst>
      <p:ext uri="{BB962C8B-B14F-4D97-AF65-F5344CB8AC3E}">
        <p14:creationId xmlns:p14="http://schemas.microsoft.com/office/powerpoint/2010/main" val="31815829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4236604" y="6385557"/>
            <a:ext cx="2895600" cy="365125"/>
          </a:xfrm>
        </p:spPr>
        <p:txBody>
          <a:bodyPr/>
          <a:lstStyle/>
          <a:p>
            <a:r>
              <a:rPr lang="en-US" dirty="0" smtClean="0"/>
              <a:t>5th Grade Module 5– Lesson 11</a:t>
            </a:r>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111358" y="3531371"/>
            <a:ext cx="2978650" cy="707886"/>
          </a:xfrm>
          <a:prstGeom prst="rect">
            <a:avLst/>
          </a:prstGeom>
          <a:noFill/>
        </p:spPr>
        <p:txBody>
          <a:bodyPr wrap="none" rtlCol="0">
            <a:spAutoFit/>
          </a:bodyPr>
          <a:lstStyle/>
          <a:p>
            <a:r>
              <a:rPr lang="en-US" sz="4000" b="1" dirty="0" smtClean="0"/>
              <a:t>LESSON 11</a:t>
            </a:r>
            <a:endParaRPr lang="en-US" sz="4000" b="1" dirty="0"/>
          </a:p>
        </p:txBody>
      </p:sp>
    </p:spTree>
    <p:extLst>
      <p:ext uri="{BB962C8B-B14F-4D97-AF65-F5344CB8AC3E}">
        <p14:creationId xmlns:p14="http://schemas.microsoft.com/office/powerpoint/2010/main" val="303898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n-US" b="1" dirty="0" smtClean="0">
                <a:latin typeface="Century Gothic" pitchFamily="34" charset="0"/>
              </a:rPr>
              <a:t>Time to Sprint!</a:t>
            </a:r>
            <a:endParaRPr lang="en-US" b="1" dirty="0">
              <a:latin typeface="Century Gothic" pitchFamily="34" charset="0"/>
            </a:endParaRPr>
          </a:p>
        </p:txBody>
      </p:sp>
      <p:sp>
        <p:nvSpPr>
          <p:cNvPr id="3" name="TextBox 2"/>
          <p:cNvSpPr txBox="1"/>
          <p:nvPr/>
        </p:nvSpPr>
        <p:spPr>
          <a:xfrm>
            <a:off x="2933377" y="5450508"/>
            <a:ext cx="3217673" cy="523220"/>
          </a:xfrm>
          <a:prstGeom prst="rect">
            <a:avLst/>
          </a:prstGeom>
          <a:noFill/>
        </p:spPr>
        <p:txBody>
          <a:bodyPr wrap="none" rtlCol="0">
            <a:spAutoFit/>
          </a:bodyPr>
          <a:lstStyle/>
          <a:p>
            <a:pPr algn="ctr"/>
            <a:r>
              <a:rPr lang="en-US" sz="2800" b="1" dirty="0" smtClean="0"/>
              <a:t>Multiply Decimals</a:t>
            </a:r>
            <a:endParaRPr lang="en-US" sz="2800" b="1" dirty="0"/>
          </a:p>
        </p:txBody>
      </p:sp>
      <p:pic>
        <p:nvPicPr>
          <p:cNvPr id="2050" name="Picture 2" descr="http://t3.gstatic.com/images?q=tbn:ANd9GcSEEfmKDYwE44j69-r9CBl0w2fcLdKdOA870A30K0DZu-HZ-FKj:www.muscleprodigy.com/content/articles/home/exercises-to-increase-sprinting-time-2743.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796195" y="1763697"/>
            <a:ext cx="5411462" cy="3601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582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nodeType="afterEffect">
                                  <p:stCondLst>
                                    <p:cond delay="0"/>
                                  </p:stCondLst>
                                  <p:childTnLst>
                                    <p:animEffect transition="out" filter="fade">
                                      <p:cBhvr>
                                        <p:cTn id="6" dur="1000" tmFilter="0, 0; .2, .5; .8, .5; 1, 0"/>
                                        <p:tgtEl>
                                          <p:spTgt spid="2050"/>
                                        </p:tgtEl>
                                      </p:cBhvr>
                                    </p:animEffect>
                                    <p:animScale>
                                      <p:cBhvr>
                                        <p:cTn id="7" dur="500" autoRev="1" fill="hold"/>
                                        <p:tgtEl>
                                          <p:spTgt spid="2050"/>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3" name="Take Off"/>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Multiplying Fractions</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6100524" y="1107267"/>
            <a:ext cx="2507510" cy="369332"/>
          </a:xfrm>
          <a:prstGeom prst="rect">
            <a:avLst/>
          </a:prstGeom>
          <a:noFill/>
        </p:spPr>
        <p:txBody>
          <a:bodyPr wrap="square" rtlCol="0">
            <a:spAutoFit/>
          </a:bodyPr>
          <a:lstStyle/>
          <a:p>
            <a:r>
              <a:rPr lang="en-US" dirty="0" smtClean="0"/>
              <a:t>Use </a:t>
            </a:r>
            <a:r>
              <a:rPr lang="en-US" dirty="0" err="1" smtClean="0"/>
              <a:t>Interwrite</a:t>
            </a:r>
            <a:r>
              <a:rPr lang="en-US" dirty="0" smtClean="0"/>
              <a:t> Tools</a:t>
            </a:r>
            <a:endParaRPr lang="en-US" dirty="0"/>
          </a:p>
        </p:txBody>
      </p:sp>
    </p:spTree>
    <p:extLst>
      <p:ext uri="{BB962C8B-B14F-4D97-AF65-F5344CB8AC3E}">
        <p14:creationId xmlns:p14="http://schemas.microsoft.com/office/powerpoint/2010/main" val="28923248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7781"/>
            <a:ext cx="7467600" cy="790787"/>
          </a:xfrm>
        </p:spPr>
        <p:txBody>
          <a:bodyPr>
            <a:normAutofit fontScale="90000"/>
          </a:bodyPr>
          <a:lstStyle/>
          <a:p>
            <a:r>
              <a:rPr lang="en-US" dirty="0" smtClean="0"/>
              <a:t>Application Problem</a:t>
            </a:r>
            <a:endParaRPr lang="en-US" dirty="0"/>
          </a:p>
        </p:txBody>
      </p:sp>
      <p:sp>
        <p:nvSpPr>
          <p:cNvPr id="3" name="Content Placeholder 2"/>
          <p:cNvSpPr>
            <a:spLocks noGrp="1"/>
          </p:cNvSpPr>
          <p:nvPr>
            <p:ph idx="1"/>
          </p:nvPr>
        </p:nvSpPr>
        <p:spPr>
          <a:xfrm>
            <a:off x="457200" y="986774"/>
            <a:ext cx="8335369" cy="3339498"/>
          </a:xfrm>
        </p:spPr>
        <p:txBody>
          <a:bodyPr>
            <a:normAutofit/>
          </a:bodyPr>
          <a:lstStyle/>
          <a:p>
            <a:pPr marL="36576" indent="0">
              <a:buNone/>
            </a:pPr>
            <a:r>
              <a:rPr lang="en-US" sz="2800" dirty="0"/>
              <a:t>Mrs. Golden wants to cover her 6.5 foot by 4 foot bulletin board with silver paper that comes in 1-foot squares. How many squares does Mrs. Golden need to cover her bulletin board? Will there be any fractional pieces of silver paper left over? Explain why or why not. Draw a sketch to show your thinking. </a:t>
            </a:r>
            <a:endParaRPr lang="en-US" sz="2800" dirty="0">
              <a:solidFill>
                <a:srgbClr val="FFFFFF"/>
              </a:solidFill>
            </a:endParaRPr>
          </a:p>
        </p:txBody>
      </p:sp>
      <p:sp>
        <p:nvSpPr>
          <p:cNvPr id="4" name="TextBox 3"/>
          <p:cNvSpPr txBox="1"/>
          <p:nvPr/>
        </p:nvSpPr>
        <p:spPr>
          <a:xfrm>
            <a:off x="2023330" y="4347795"/>
            <a:ext cx="4517057" cy="369332"/>
          </a:xfrm>
          <a:prstGeom prst="rect">
            <a:avLst/>
          </a:prstGeom>
          <a:noFill/>
        </p:spPr>
        <p:txBody>
          <a:bodyPr wrap="none" rtlCol="0">
            <a:spAutoFit/>
          </a:bodyPr>
          <a:lstStyle/>
          <a:p>
            <a:r>
              <a:rPr lang="en-US" dirty="0" smtClean="0"/>
              <a:t>Let’s draw out what this problem is saying!</a:t>
            </a:r>
            <a:endParaRPr lang="en-US" dirty="0"/>
          </a:p>
        </p:txBody>
      </p:sp>
    </p:spTree>
    <p:extLst>
      <p:ext uri="{BB962C8B-B14F-4D97-AF65-F5344CB8AC3E}">
        <p14:creationId xmlns:p14="http://schemas.microsoft.com/office/powerpoint/2010/main" val="27181439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7781"/>
            <a:ext cx="7467600" cy="790787"/>
          </a:xfrm>
        </p:spPr>
        <p:txBody>
          <a:bodyPr>
            <a:normAutofit fontScale="90000"/>
          </a:bodyPr>
          <a:lstStyle/>
          <a:p>
            <a:r>
              <a:rPr lang="en-US" dirty="0" smtClean="0"/>
              <a:t>Application Problem ~ </a:t>
            </a:r>
            <a:r>
              <a:rPr lang="en-US" dirty="0" smtClean="0">
                <a:solidFill>
                  <a:srgbClr val="FFFF00"/>
                </a:solidFill>
              </a:rPr>
              <a:t>ANSWER!</a:t>
            </a:r>
            <a:endParaRPr lang="en-US" dirty="0">
              <a:solidFill>
                <a:srgbClr val="FFFF00"/>
              </a:solidFill>
            </a:endParaRPr>
          </a:p>
        </p:txBody>
      </p:sp>
      <p:sp>
        <p:nvSpPr>
          <p:cNvPr id="3" name="Content Placeholder 2"/>
          <p:cNvSpPr>
            <a:spLocks noGrp="1"/>
          </p:cNvSpPr>
          <p:nvPr>
            <p:ph idx="1"/>
          </p:nvPr>
        </p:nvSpPr>
        <p:spPr>
          <a:xfrm>
            <a:off x="715497" y="986774"/>
            <a:ext cx="7467600" cy="1682169"/>
          </a:xfrm>
        </p:spPr>
        <p:txBody>
          <a:bodyPr>
            <a:normAutofit/>
          </a:bodyPr>
          <a:lstStyle/>
          <a:p>
            <a:pPr marL="36576" indent="0">
              <a:buNone/>
            </a:pPr>
            <a:r>
              <a:rPr lang="en-US" sz="1800" dirty="0"/>
              <a:t>Mrs. Golden wants to cover her 6.5 foot by 4 foot bulletin board with silver paper that comes in 1-foot squares. How many squares does Mrs. Golden need to cover her bulletin board? Will there be any fractional pieces of silver paper left over? Explain why or why not. Draw a sketch to show your thinking. </a:t>
            </a:r>
            <a:endParaRPr lang="en-US" sz="1800" dirty="0">
              <a:solidFill>
                <a:srgbClr val="FFFFFF"/>
              </a:solidFill>
            </a:endParaRPr>
          </a:p>
        </p:txBody>
      </p:sp>
      <p:pic>
        <p:nvPicPr>
          <p:cNvPr id="4" name="Picture 3"/>
          <p:cNvPicPr>
            <a:picLocks noChangeAspect="1"/>
          </p:cNvPicPr>
          <p:nvPr/>
        </p:nvPicPr>
        <p:blipFill>
          <a:blip r:embed="rId2"/>
          <a:stretch>
            <a:fillRect/>
          </a:stretch>
        </p:blipFill>
        <p:spPr>
          <a:xfrm>
            <a:off x="1333500" y="2910667"/>
            <a:ext cx="6591300" cy="3251200"/>
          </a:xfrm>
          <a:prstGeom prst="rect">
            <a:avLst/>
          </a:prstGeom>
        </p:spPr>
      </p:pic>
    </p:spTree>
    <p:extLst>
      <p:ext uri="{BB962C8B-B14F-4D97-AF65-F5344CB8AC3E}">
        <p14:creationId xmlns:p14="http://schemas.microsoft.com/office/powerpoint/2010/main" val="38549772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7550" y="382257"/>
            <a:ext cx="3164144" cy="1143000"/>
          </a:xfrm>
        </p:spPr>
        <p:txBody>
          <a:bodyPr/>
          <a:lstStyle/>
          <a:p>
            <a:r>
              <a:rPr lang="en-US" sz="3600" i="1" dirty="0" smtClean="0"/>
              <a:t>Teacher notes</a:t>
            </a:r>
            <a:endParaRPr lang="en-US" sz="3600" i="1" dirty="0"/>
          </a:p>
        </p:txBody>
      </p:sp>
      <p:sp>
        <p:nvSpPr>
          <p:cNvPr id="3" name="Content Placeholder 2"/>
          <p:cNvSpPr>
            <a:spLocks noGrp="1"/>
          </p:cNvSpPr>
          <p:nvPr>
            <p:ph idx="1"/>
          </p:nvPr>
        </p:nvSpPr>
        <p:spPr>
          <a:xfrm>
            <a:off x="344397" y="1662730"/>
            <a:ext cx="8513054" cy="4546867"/>
          </a:xfrm>
        </p:spPr>
        <p:txBody>
          <a:bodyPr>
            <a:normAutofit/>
          </a:bodyPr>
          <a:lstStyle/>
          <a:p>
            <a:pPr marL="0" indent="0">
              <a:buNone/>
            </a:pPr>
            <a:r>
              <a:rPr lang="en-US" dirty="0" smtClean="0"/>
              <a:t>The following will need to be created ahead of time:</a:t>
            </a:r>
          </a:p>
          <a:p>
            <a:pPr marL="0" indent="0">
              <a:buNone/>
            </a:pPr>
            <a:r>
              <a:rPr lang="en-US" dirty="0" smtClean="0"/>
              <a:t>* Copies of Rectangles A to E for student groups</a:t>
            </a:r>
          </a:p>
          <a:p>
            <a:pPr marL="457200" indent="-457200">
              <a:buFontTx/>
              <a:buChar char="•"/>
            </a:pPr>
            <a:endParaRPr lang="en-US" dirty="0"/>
          </a:p>
          <a:p>
            <a:pPr marL="0" indent="0">
              <a:buNone/>
            </a:pPr>
            <a:r>
              <a:rPr lang="en-US" dirty="0" smtClean="0"/>
              <a:t>Students will need:</a:t>
            </a:r>
          </a:p>
          <a:p>
            <a:pPr marL="0" indent="0">
              <a:buNone/>
            </a:pPr>
            <a:r>
              <a:rPr lang="en-US" dirty="0" smtClean="0"/>
              <a:t>* Problem Set</a:t>
            </a:r>
          </a:p>
          <a:p>
            <a:pPr marL="0" indent="0">
              <a:buNone/>
            </a:pPr>
            <a:r>
              <a:rPr lang="en-US" dirty="0" smtClean="0"/>
              <a:t>* Patty paper units for tiling</a:t>
            </a:r>
          </a:p>
          <a:p>
            <a:pPr marL="0" indent="0">
              <a:buNone/>
            </a:pPr>
            <a:r>
              <a:rPr lang="en-US" dirty="0" smtClean="0"/>
              <a:t>* Mystery rectangles A - E </a:t>
            </a:r>
          </a:p>
          <a:p>
            <a:pPr marL="0" indent="0">
              <a:buNone/>
            </a:pPr>
            <a:endParaRPr lang="en-US" dirty="0"/>
          </a:p>
        </p:txBody>
      </p:sp>
      <p:sp>
        <p:nvSpPr>
          <p:cNvPr id="5"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Tree>
    <p:extLst>
      <p:ext uri="{BB962C8B-B14F-4D97-AF65-F5344CB8AC3E}">
        <p14:creationId xmlns:p14="http://schemas.microsoft.com/office/powerpoint/2010/main" val="25615766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7056"/>
            <a:ext cx="7467600" cy="4461021"/>
          </a:xfrm>
        </p:spPr>
        <p:txBody>
          <a:bodyPr>
            <a:normAutofit fontScale="90000"/>
          </a:bodyPr>
          <a:lstStyle/>
          <a:p>
            <a:r>
              <a:rPr lang="en-US" i="1" u="sng" dirty="0" smtClean="0"/>
              <a:t>Breaking News!</a:t>
            </a:r>
            <a:br>
              <a:rPr lang="en-US" i="1" u="sng" dirty="0" smtClean="0"/>
            </a:br>
            <a:r>
              <a:rPr lang="en-US" sz="3600" dirty="0" smtClean="0"/>
              <a:t>The Eureka Laboratory has one again </a:t>
            </a:r>
            <a:r>
              <a:rPr lang="en-US" sz="3600" smtClean="0"/>
              <a:t>lost </a:t>
            </a:r>
            <a:r>
              <a:rPr lang="en-US" sz="3600" smtClean="0"/>
              <a:t>4 </a:t>
            </a:r>
            <a:r>
              <a:rPr lang="en-US" sz="3600" dirty="0" smtClean="0"/>
              <a:t>rectangles. (We really need to get those locks fixed! </a:t>
            </a:r>
            <a:r>
              <a:rPr lang="en-US" sz="3600" dirty="0" smtClean="0">
                <a:sym typeface="Wingdings"/>
              </a:rPr>
              <a:t>) 5</a:t>
            </a:r>
            <a:r>
              <a:rPr lang="en-US" sz="3600" baseline="30000" dirty="0" smtClean="0">
                <a:sym typeface="Wingdings"/>
              </a:rPr>
              <a:t>th</a:t>
            </a:r>
            <a:r>
              <a:rPr lang="en-US" sz="3600" dirty="0" smtClean="0">
                <a:sym typeface="Wingdings"/>
              </a:rPr>
              <a:t> grade, we once again need your help to </a:t>
            </a:r>
            <a:r>
              <a:rPr lang="en-US" sz="3600" dirty="0" smtClean="0"/>
              <a:t>determine those areas and make everything right again! Ms. Patty Paper will be back to help you with the discovery!</a:t>
            </a:r>
            <a:br>
              <a:rPr lang="en-US" sz="3600" dirty="0" smtClean="0"/>
            </a:br>
            <a:r>
              <a:rPr lang="en-US" sz="3600" dirty="0" smtClean="0"/>
              <a:t>Good luck! </a:t>
            </a:r>
            <a:endParaRPr lang="en-US" sz="3600" dirty="0"/>
          </a:p>
        </p:txBody>
      </p:sp>
      <p:pic>
        <p:nvPicPr>
          <p:cNvPr id="5" name="Picture 4"/>
          <p:cNvPicPr>
            <a:picLocks noChangeAspect="1"/>
          </p:cNvPicPr>
          <p:nvPr/>
        </p:nvPicPr>
        <p:blipFill>
          <a:blip r:embed="rId2"/>
          <a:stretch>
            <a:fillRect/>
          </a:stretch>
        </p:blipFill>
        <p:spPr>
          <a:xfrm>
            <a:off x="6903968" y="5058077"/>
            <a:ext cx="1414640" cy="1443510"/>
          </a:xfrm>
          <a:prstGeom prst="rect">
            <a:avLst/>
          </a:prstGeom>
        </p:spPr>
      </p:pic>
      <p:pic>
        <p:nvPicPr>
          <p:cNvPr id="6" name="Picture 5"/>
          <p:cNvPicPr>
            <a:picLocks noChangeAspect="1"/>
          </p:cNvPicPr>
          <p:nvPr/>
        </p:nvPicPr>
        <p:blipFill>
          <a:blip r:embed="rId3"/>
          <a:stretch>
            <a:fillRect/>
          </a:stretch>
        </p:blipFill>
        <p:spPr>
          <a:xfrm>
            <a:off x="5515526" y="4856607"/>
            <a:ext cx="682056" cy="1023084"/>
          </a:xfrm>
          <a:prstGeom prst="rect">
            <a:avLst/>
          </a:prstGeom>
        </p:spPr>
      </p:pic>
      <p:pic>
        <p:nvPicPr>
          <p:cNvPr id="7" name="Picture 6"/>
          <p:cNvPicPr>
            <a:picLocks noChangeAspect="1"/>
          </p:cNvPicPr>
          <p:nvPr/>
        </p:nvPicPr>
        <p:blipFill>
          <a:blip r:embed="rId4"/>
          <a:stretch>
            <a:fillRect/>
          </a:stretch>
        </p:blipFill>
        <p:spPr>
          <a:xfrm>
            <a:off x="3605491" y="5287439"/>
            <a:ext cx="967392" cy="967392"/>
          </a:xfrm>
          <a:prstGeom prst="rect">
            <a:avLst/>
          </a:prstGeom>
        </p:spPr>
      </p:pic>
      <p:sp>
        <p:nvSpPr>
          <p:cNvPr id="3" name="TextBox 2"/>
          <p:cNvSpPr txBox="1"/>
          <p:nvPr/>
        </p:nvSpPr>
        <p:spPr>
          <a:xfrm>
            <a:off x="347361" y="5695025"/>
            <a:ext cx="2355540" cy="369332"/>
          </a:xfrm>
          <a:prstGeom prst="rect">
            <a:avLst/>
          </a:prstGeom>
          <a:noFill/>
        </p:spPr>
        <p:txBody>
          <a:bodyPr wrap="square" rtlCol="0">
            <a:spAutoFit/>
          </a:bodyPr>
          <a:lstStyle/>
          <a:p>
            <a:r>
              <a:rPr lang="en-US" dirty="0" smtClean="0">
                <a:solidFill>
                  <a:srgbClr val="FFFF00"/>
                </a:solidFill>
              </a:rPr>
              <a:t>Area = length x width</a:t>
            </a:r>
            <a:endParaRPr lang="en-US" dirty="0">
              <a:solidFill>
                <a:srgbClr val="FFFF00"/>
              </a:solidFill>
            </a:endParaRPr>
          </a:p>
        </p:txBody>
      </p:sp>
    </p:spTree>
    <p:extLst>
      <p:ext uri="{BB962C8B-B14F-4D97-AF65-F5344CB8AC3E}">
        <p14:creationId xmlns:p14="http://schemas.microsoft.com/office/powerpoint/2010/main" val="36814677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Rectangle A</a:t>
            </a:r>
            <a:endParaRPr lang="en-US" dirty="0"/>
          </a:p>
        </p:txBody>
      </p:sp>
      <p:sp>
        <p:nvSpPr>
          <p:cNvPr id="3" name="Content Placeholder 2"/>
          <p:cNvSpPr>
            <a:spLocks noGrp="1"/>
          </p:cNvSpPr>
          <p:nvPr>
            <p:ph idx="1"/>
          </p:nvPr>
        </p:nvSpPr>
        <p:spPr>
          <a:xfrm>
            <a:off x="457200" y="1600200"/>
            <a:ext cx="4221315" cy="3187633"/>
          </a:xfrm>
        </p:spPr>
        <p:txBody>
          <a:bodyPr/>
          <a:lstStyle/>
          <a:p>
            <a:r>
              <a:rPr lang="en-US" dirty="0" smtClean="0"/>
              <a:t>Place as many tiles on Rectangle A as possible.</a:t>
            </a:r>
            <a:endParaRPr lang="en-US" dirty="0"/>
          </a:p>
        </p:txBody>
      </p:sp>
      <p:pic>
        <p:nvPicPr>
          <p:cNvPr id="4" name="Picture 3"/>
          <p:cNvPicPr>
            <a:picLocks noChangeAspect="1"/>
          </p:cNvPicPr>
          <p:nvPr/>
        </p:nvPicPr>
        <p:blipFill>
          <a:blip r:embed="rId2"/>
          <a:stretch>
            <a:fillRect/>
          </a:stretch>
        </p:blipFill>
        <p:spPr>
          <a:xfrm>
            <a:off x="5082907" y="274638"/>
            <a:ext cx="3807666" cy="1908910"/>
          </a:xfrm>
          <a:prstGeom prst="rect">
            <a:avLst/>
          </a:prstGeom>
        </p:spPr>
      </p:pic>
      <p:pic>
        <p:nvPicPr>
          <p:cNvPr id="5" name="Picture 4"/>
          <p:cNvPicPr>
            <a:picLocks noChangeAspect="1"/>
          </p:cNvPicPr>
          <p:nvPr/>
        </p:nvPicPr>
        <p:blipFill>
          <a:blip r:embed="rId3"/>
          <a:stretch>
            <a:fillRect/>
          </a:stretch>
        </p:blipFill>
        <p:spPr>
          <a:xfrm>
            <a:off x="5082907" y="2409934"/>
            <a:ext cx="3709662" cy="2150381"/>
          </a:xfrm>
          <a:prstGeom prst="rect">
            <a:avLst/>
          </a:prstGeom>
        </p:spPr>
      </p:pic>
      <p:pic>
        <p:nvPicPr>
          <p:cNvPr id="7" name="Picture 6"/>
          <p:cNvPicPr>
            <a:picLocks noChangeAspect="1"/>
          </p:cNvPicPr>
          <p:nvPr/>
        </p:nvPicPr>
        <p:blipFill>
          <a:blip r:embed="rId4"/>
          <a:stretch>
            <a:fillRect/>
          </a:stretch>
        </p:blipFill>
        <p:spPr>
          <a:xfrm>
            <a:off x="5082907" y="4787833"/>
            <a:ext cx="3902501" cy="1961611"/>
          </a:xfrm>
          <a:prstGeom prst="rect">
            <a:avLst/>
          </a:prstGeom>
        </p:spPr>
      </p:pic>
      <p:pic>
        <p:nvPicPr>
          <p:cNvPr id="8" name="Picture 7"/>
          <p:cNvPicPr>
            <a:picLocks noChangeAspect="1"/>
          </p:cNvPicPr>
          <p:nvPr/>
        </p:nvPicPr>
        <p:blipFill>
          <a:blip r:embed="rId5"/>
          <a:stretch>
            <a:fillRect/>
          </a:stretch>
        </p:blipFill>
        <p:spPr>
          <a:xfrm>
            <a:off x="457200" y="3772948"/>
            <a:ext cx="3264141" cy="1856080"/>
          </a:xfrm>
          <a:prstGeom prst="rect">
            <a:avLst/>
          </a:prstGeom>
        </p:spPr>
      </p:pic>
      <p:sp>
        <p:nvSpPr>
          <p:cNvPr id="9" name="TextBox 8"/>
          <p:cNvSpPr txBox="1"/>
          <p:nvPr/>
        </p:nvSpPr>
        <p:spPr>
          <a:xfrm>
            <a:off x="2149295" y="5826114"/>
            <a:ext cx="2426686" cy="923330"/>
          </a:xfrm>
          <a:prstGeom prst="rect">
            <a:avLst/>
          </a:prstGeom>
          <a:noFill/>
        </p:spPr>
        <p:txBody>
          <a:bodyPr wrap="square" rtlCol="0">
            <a:spAutoFit/>
          </a:bodyPr>
          <a:lstStyle/>
          <a:p>
            <a:r>
              <a:rPr lang="en-US" dirty="0" smtClean="0"/>
              <a:t>* Place a whole patty paper there and just shade ¼ </a:t>
            </a:r>
            <a:endParaRPr lang="en-US" dirty="0"/>
          </a:p>
        </p:txBody>
      </p:sp>
      <p:cxnSp>
        <p:nvCxnSpPr>
          <p:cNvPr id="11" name="Straight Arrow Connector 10"/>
          <p:cNvCxnSpPr/>
          <p:nvPr/>
        </p:nvCxnSpPr>
        <p:spPr>
          <a:xfrm flipV="1">
            <a:off x="2008179" y="5254091"/>
            <a:ext cx="1204908" cy="6839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6569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Rectangle A</a:t>
            </a:r>
            <a:endParaRPr lang="en-US" dirty="0"/>
          </a:p>
        </p:txBody>
      </p:sp>
      <p:sp>
        <p:nvSpPr>
          <p:cNvPr id="3" name="Content Placeholder 2"/>
          <p:cNvSpPr>
            <a:spLocks noGrp="1"/>
          </p:cNvSpPr>
          <p:nvPr>
            <p:ph idx="1"/>
          </p:nvPr>
        </p:nvSpPr>
        <p:spPr>
          <a:xfrm>
            <a:off x="457200" y="1600200"/>
            <a:ext cx="7467600" cy="1091979"/>
          </a:xfrm>
        </p:spPr>
        <p:txBody>
          <a:bodyPr/>
          <a:lstStyle/>
          <a:p>
            <a:r>
              <a:rPr lang="en-US" dirty="0" smtClean="0"/>
              <a:t>Area = 4 ½ x 2 ½ = _______</a:t>
            </a:r>
            <a:endParaRPr lang="en-US" dirty="0"/>
          </a:p>
        </p:txBody>
      </p:sp>
      <p:pic>
        <p:nvPicPr>
          <p:cNvPr id="4" name="Picture 3"/>
          <p:cNvPicPr>
            <a:picLocks noChangeAspect="1"/>
          </p:cNvPicPr>
          <p:nvPr/>
        </p:nvPicPr>
        <p:blipFill>
          <a:blip r:embed="rId2"/>
          <a:stretch>
            <a:fillRect/>
          </a:stretch>
        </p:blipFill>
        <p:spPr>
          <a:xfrm>
            <a:off x="4602499" y="2551056"/>
            <a:ext cx="3886038" cy="2169816"/>
          </a:xfrm>
          <a:prstGeom prst="rect">
            <a:avLst/>
          </a:prstGeom>
        </p:spPr>
      </p:pic>
      <p:sp>
        <p:nvSpPr>
          <p:cNvPr id="5" name="TextBox 4"/>
          <p:cNvSpPr txBox="1"/>
          <p:nvPr/>
        </p:nvSpPr>
        <p:spPr>
          <a:xfrm>
            <a:off x="379926" y="2779023"/>
            <a:ext cx="1769369" cy="369332"/>
          </a:xfrm>
          <a:prstGeom prst="rect">
            <a:avLst/>
          </a:prstGeom>
          <a:noFill/>
        </p:spPr>
        <p:txBody>
          <a:bodyPr wrap="square" rtlCol="0">
            <a:spAutoFit/>
          </a:bodyPr>
          <a:lstStyle/>
          <a:p>
            <a:r>
              <a:rPr lang="en-US" dirty="0" smtClean="0"/>
              <a:t>Draw here!</a:t>
            </a:r>
            <a:endParaRPr lang="en-US" dirty="0"/>
          </a:p>
        </p:txBody>
      </p:sp>
    </p:spTree>
    <p:extLst>
      <p:ext uri="{BB962C8B-B14F-4D97-AF65-F5344CB8AC3E}">
        <p14:creationId xmlns:p14="http://schemas.microsoft.com/office/powerpoint/2010/main" val="153675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ゴシック"/>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Technic.thmx</Template>
  <TotalTime>244</TotalTime>
  <Words>454</Words>
  <Application>Microsoft Office PowerPoint</Application>
  <PresentationFormat>On-screen Show (4:3)</PresentationFormat>
  <Paragraphs>52</Paragraphs>
  <Slides>12</Slides>
  <Notes>3</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Technic</vt:lpstr>
      <vt:lpstr>Lesson 11 Objective: Find the area  of rectangles with Mixed-by-mixed and Fraction-by-fraction lengths by tiling, record by drawing, and relate to fraction multiplication</vt:lpstr>
      <vt:lpstr>Time to Sprint!</vt:lpstr>
      <vt:lpstr>Multiplying Fractions</vt:lpstr>
      <vt:lpstr>Application Problem</vt:lpstr>
      <vt:lpstr>Application Problem ~ ANSWER!</vt:lpstr>
      <vt:lpstr>Teacher notes</vt:lpstr>
      <vt:lpstr>Breaking News! The Eureka Laboratory has one again lost 4 rectangles. (We really need to get those locks fixed! ) 5th grade, we once again need your help to determine those areas and make everything right again! Ms. Patty Paper will be back to help you with the discovery! Good luck! </vt:lpstr>
      <vt:lpstr>Rectangle A</vt:lpstr>
      <vt:lpstr>Rectangle A</vt:lpstr>
      <vt:lpstr>Ok detectives, you are prepared for the rest of the mission! Work with your group to find the length, width, and area of Rectangles B, C, and D using Ms. Patty paper to help you!</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11 Objective: Find the area  of rectangles with Mixed-by-mixed and Fraction-by-fraction lengths by tiling, record by drawing, and relate to fraction multiplication</dc:title>
  <dc:creator>Keely Clauson</dc:creator>
  <cp:lastModifiedBy>Chelsea Torresani</cp:lastModifiedBy>
  <cp:revision>5</cp:revision>
  <dcterms:created xsi:type="dcterms:W3CDTF">2015-04-30T10:18:22Z</dcterms:created>
  <dcterms:modified xsi:type="dcterms:W3CDTF">2015-05-12T17:25:22Z</dcterms:modified>
</cp:coreProperties>
</file>